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64" r:id="rId3"/>
    <p:sldId id="257" r:id="rId4"/>
    <p:sldId id="260" r:id="rId5"/>
    <p:sldId id="258" r:id="rId6"/>
    <p:sldId id="265" r:id="rId7"/>
    <p:sldId id="261" r:id="rId8"/>
    <p:sldId id="266" r:id="rId9"/>
    <p:sldId id="267" r:id="rId10"/>
    <p:sldId id="268" r:id="rId11"/>
    <p:sldId id="259" r:id="rId12"/>
    <p:sldId id="263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sin título" id="{79DDF6F0-9011-4812-9ECD-54FB9B4D324B}">
          <p14:sldIdLst>
            <p14:sldId id="256"/>
            <p14:sldId id="264"/>
            <p14:sldId id="257"/>
            <p14:sldId id="260"/>
            <p14:sldId id="258"/>
            <p14:sldId id="265"/>
            <p14:sldId id="261"/>
            <p14:sldId id="266"/>
            <p14:sldId id="267"/>
            <p14:sldId id="268"/>
            <p14:sldId id="259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540" y="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9746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03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17052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2757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112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079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6733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2548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3449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197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933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2770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27071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90102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75156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56798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61054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174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66012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09086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6/30/2025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540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7" r:id="rId18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8648"/>
            <a:ext cx="130428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Arquitectura de Servicios para la Gestión de Garantías mediante Notificaciones Calendarizadas</a:t>
            </a:r>
            <a:endParaRPr lang="en-US" sz="4800" b="1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498514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Integrantes : Renzo Gomez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419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Docente</a:t>
            </a:r>
            <a:r>
              <a:rPr lang="en-US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: Ernesto Vivanco Tapia,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s-ES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Fecha</a:t>
            </a:r>
            <a:r>
              <a:rPr lang="en-US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: 01/07/2025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EBECEF"/>
              </a:solidFill>
              <a:latin typeface="Fraunces Medium" panose="020B0604020202020204" charset="0"/>
              <a:ea typeface="Epilogue" pitchFamily="34" charset="-122"/>
              <a:cs typeface="Epilogu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EBECEF"/>
              </a:solidFill>
              <a:latin typeface="Fraunces Medium" panose="020B0604020202020204" charset="0"/>
              <a:ea typeface="Epilogue" pitchFamily="34" charset="-122"/>
              <a:cs typeface="Epilogu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s-419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Universidad</a:t>
            </a:r>
            <a:r>
              <a:rPr lang="en-US" sz="1750" dirty="0">
                <a:solidFill>
                  <a:schemeClr val="bg1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 Tecnologica de Chile INACAP, 2025.</a:t>
            </a:r>
            <a:endParaRPr lang="en-US" sz="1750" dirty="0">
              <a:solidFill>
                <a:schemeClr val="bg1"/>
              </a:solidFill>
              <a:latin typeface="Fraunces Medium" panose="020B060402020202020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8A4745-1A50-48C1-AEC2-F3F2B16C1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4668" y="1"/>
            <a:ext cx="2825731" cy="129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A4C76BD-1914-4DAF-80B0-A0B869158FE8}"/>
              </a:ext>
            </a:extLst>
          </p:cNvPr>
          <p:cNvSpPr txBox="1"/>
          <p:nvPr/>
        </p:nvSpPr>
        <p:spPr>
          <a:xfrm>
            <a:off x="1409700" y="698500"/>
            <a:ext cx="511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>
                <a:latin typeface="Fraunces Medium" panose="020B0604020202020204" charset="0"/>
              </a:rPr>
              <a:t>Lecciones aprendidas y mejoras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6724960-9B9E-4959-9706-EE1DEEBE82F8}"/>
              </a:ext>
            </a:extLst>
          </p:cNvPr>
          <p:cNvSpPr txBox="1"/>
          <p:nvPr/>
        </p:nvSpPr>
        <p:spPr>
          <a:xfrm>
            <a:off x="935421" y="1313793"/>
            <a:ext cx="112881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Fraunces Medium" panose="020B0604020202020204" charset="0"/>
              </a:rPr>
              <a:t>Errores frecuentes:</a:t>
            </a:r>
          </a:p>
          <a:p>
            <a:r>
              <a:rPr lang="es-ES" dirty="0">
                <a:latin typeface="Fraunces Medium" panose="020B0604020202020204" charset="0"/>
              </a:rPr>
              <a:t>- Subestimación del tiempo de </a:t>
            </a:r>
            <a:r>
              <a:rPr lang="es-ES" dirty="0" err="1">
                <a:latin typeface="Fraunces Medium" panose="020B0604020202020204" charset="0"/>
              </a:rPr>
              <a:t>setup</a:t>
            </a:r>
            <a:endParaRPr lang="es-ES" dirty="0">
              <a:latin typeface="Fraunces Medium" panose="020B0604020202020204" charset="0"/>
            </a:endParaRPr>
          </a:p>
          <a:p>
            <a:r>
              <a:rPr lang="es-ES" dirty="0">
                <a:latin typeface="Fraunces Medium" panose="020B0604020202020204" charset="0"/>
              </a:rPr>
              <a:t>- Falta de pruebas tempranas</a:t>
            </a:r>
          </a:p>
          <a:p>
            <a:r>
              <a:rPr lang="es-ES" dirty="0">
                <a:latin typeface="Fraunces Medium" panose="020B0604020202020204" charset="0"/>
              </a:rPr>
              <a:t>Aspectos destacables:</a:t>
            </a:r>
          </a:p>
          <a:p>
            <a:r>
              <a:rPr lang="es-ES" dirty="0">
                <a:latin typeface="Fraunces Medium" panose="020B0604020202020204" charset="0"/>
              </a:rPr>
              <a:t>- Aprendizaje completo del </a:t>
            </a:r>
            <a:r>
              <a:rPr lang="es-ES" dirty="0" err="1">
                <a:latin typeface="Fraunces Medium" panose="020B0604020202020204" charset="0"/>
              </a:rPr>
              <a:t>stack</a:t>
            </a:r>
            <a:endParaRPr lang="es-ES" dirty="0">
              <a:latin typeface="Fraunces Medium" panose="020B0604020202020204" charset="0"/>
            </a:endParaRPr>
          </a:p>
          <a:p>
            <a:r>
              <a:rPr lang="es-ES" dirty="0">
                <a:latin typeface="Fraunces Medium" panose="020B0604020202020204" charset="0"/>
              </a:rPr>
              <a:t>- Adaptabilidad ante fallos</a:t>
            </a:r>
          </a:p>
          <a:p>
            <a:r>
              <a:rPr lang="es-ES" dirty="0">
                <a:latin typeface="Fraunces Medium" panose="020B0604020202020204" charset="0"/>
              </a:rPr>
              <a:t>Mejoras futuras:</a:t>
            </a:r>
          </a:p>
          <a:p>
            <a:r>
              <a:rPr lang="es-ES" dirty="0">
                <a:latin typeface="Fraunces Medium" panose="020B0604020202020204" charset="0"/>
              </a:rPr>
              <a:t>- OCR, notificaciones </a:t>
            </a:r>
            <a:r>
              <a:rPr lang="es-ES" dirty="0" err="1">
                <a:latin typeface="Fraunces Medium" panose="020B0604020202020204" charset="0"/>
              </a:rPr>
              <a:t>push</a:t>
            </a:r>
            <a:r>
              <a:rPr lang="es-ES" dirty="0">
                <a:latin typeface="Fraunces Medium" panose="020B0604020202020204" charset="0"/>
              </a:rPr>
              <a:t>, respaldo en la nube</a:t>
            </a:r>
          </a:p>
          <a:p>
            <a:endParaRPr lang="es-419" dirty="0">
              <a:latin typeface="Fraunces Medium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760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6390" y="705445"/>
            <a:ext cx="7307342" cy="5770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500"/>
              </a:lnSpc>
            </a:pPr>
            <a:r>
              <a:rPr lang="en-US" sz="3600" dirty="0" err="1">
                <a:solidFill>
                  <a:srgbClr val="FFFFF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Proximos</a:t>
            </a:r>
            <a:r>
              <a:rPr lang="en-US" sz="3600" dirty="0">
                <a:solidFill>
                  <a:srgbClr val="FFFFF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 pasos</a:t>
            </a:r>
            <a:endParaRPr lang="en-US" sz="3600" dirty="0">
              <a:latin typeface="Fraunces Medium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6390" y="1559481"/>
            <a:ext cx="7851219" cy="8861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s-E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- Finalización y despliegue de versión estable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s-E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- Recopilar </a:t>
            </a:r>
            <a:r>
              <a:rPr lang="es-ES" sz="1450" dirty="0" err="1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feedback</a:t>
            </a:r>
            <a:r>
              <a:rPr lang="es-E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 real de usuarios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s-E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- Integrar almacenamiento en la nube</a:t>
            </a:r>
          </a:p>
          <a:p>
            <a:pPr marL="0" indent="0" algn="l">
              <a:lnSpc>
                <a:spcPts val="2300"/>
              </a:lnSpc>
              <a:buNone/>
            </a:pPr>
            <a:r>
              <a:rPr lang="es-E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- Optimización de base de datos</a:t>
            </a:r>
          </a:p>
        </p:txBody>
      </p:sp>
      <p:sp>
        <p:nvSpPr>
          <p:cNvPr id="5" name="Shape 2"/>
          <p:cNvSpPr/>
          <p:nvPr/>
        </p:nvSpPr>
        <p:spPr>
          <a:xfrm>
            <a:off x="646390" y="3398181"/>
            <a:ext cx="7851219" cy="1079183"/>
          </a:xfrm>
          <a:prstGeom prst="roundRect">
            <a:avLst>
              <a:gd name="adj" fmla="val 718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38676" y="3590467"/>
            <a:ext cx="2531745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Optimización Logística</a:t>
            </a:r>
            <a:endParaRPr lang="en-US" sz="1800" dirty="0">
              <a:latin typeface="Fraunces Medium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8676" y="3989683"/>
            <a:ext cx="7466648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Modelos matemáticos para eficiencia de rutas y almacenes (Ballou, 2004).</a:t>
            </a:r>
            <a:endParaRPr lang="en-US" sz="1450" dirty="0">
              <a:latin typeface="Fraunces Medium" panose="020B060402020202020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46390" y="4883487"/>
            <a:ext cx="7851219" cy="1079183"/>
          </a:xfrm>
          <a:prstGeom prst="roundRect">
            <a:avLst>
              <a:gd name="adj" fmla="val 718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38676" y="5075773"/>
            <a:ext cx="2598182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Gestión de Operaciones</a:t>
            </a:r>
            <a:endParaRPr lang="en-US" sz="1800" dirty="0">
              <a:latin typeface="Fraunces Medium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38676" y="5474990"/>
            <a:ext cx="7466648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Principios de flujo y control en sistemas productivos (Slack et al., 2013).</a:t>
            </a:r>
            <a:endParaRPr lang="en-US" sz="1450" dirty="0">
              <a:latin typeface="Fraunces Medium" panose="020B060402020202020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46390" y="6368793"/>
            <a:ext cx="7851219" cy="1079183"/>
          </a:xfrm>
          <a:prstGeom prst="roundRect">
            <a:avLst>
              <a:gd name="adj" fmla="val 718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38676" y="6561079"/>
            <a:ext cx="2670572" cy="288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Aprendizaje Automático</a:t>
            </a:r>
            <a:endParaRPr lang="en-US" sz="1800" dirty="0">
              <a:latin typeface="Fraunces Medium" panose="020B060402020202020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38676" y="6960295"/>
            <a:ext cx="7466648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Algoritmos predictivos y prescriptivos (Mitchell, 1997).</a:t>
            </a:r>
            <a:endParaRPr lang="en-US" sz="1450" dirty="0">
              <a:latin typeface="Fraunces Medium" panose="020B06040202020202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87812"/>
            <a:ext cx="5543669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Conclusiones y Cierre</a:t>
            </a:r>
            <a:endParaRPr lang="en-US" sz="4200" dirty="0">
              <a:latin typeface="Fraunces Medium" panose="020B060402020202020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48070" y="1816775"/>
            <a:ext cx="480893" cy="480893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442680" y="1890236"/>
            <a:ext cx="2909292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Respuestas a Objetivos</a:t>
            </a:r>
            <a:endParaRPr lang="en-US" sz="2100" dirty="0">
              <a:latin typeface="Fraunces Medium" panose="020B060402020202020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442680" y="2437924"/>
            <a:ext cx="5611773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La IA es crucial para optimizar costos y mejorar la visibilidad.</a:t>
            </a:r>
            <a:endParaRPr lang="en-US" sz="1650" dirty="0">
              <a:latin typeface="Fraunces Medium" panose="020B0604020202020204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8070" y="3549253"/>
            <a:ext cx="480893" cy="480893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42680" y="3622715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Aportes del Estudio</a:t>
            </a:r>
            <a:endParaRPr lang="en-US" sz="2100" dirty="0">
              <a:latin typeface="Fraunces Medium" panose="020B060402020202020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442680" y="4170402"/>
            <a:ext cx="5611773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Marco de referencia para la implementación de IA en la logística.</a:t>
            </a:r>
            <a:endParaRPr lang="en-US" sz="1650" dirty="0">
              <a:latin typeface="Fraunces Medium" panose="020B060402020202020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48070" y="5281732"/>
            <a:ext cx="480893" cy="480893"/>
          </a:xfrm>
          <a:prstGeom prst="roundRect">
            <a:avLst>
              <a:gd name="adj" fmla="val 18670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442680" y="5355193"/>
            <a:ext cx="2834997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Implicaciones Futuras</a:t>
            </a:r>
            <a:endParaRPr lang="en-US" sz="2100" dirty="0">
              <a:latin typeface="Fraunces Medium" panose="020B060402020202020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442680" y="5902881"/>
            <a:ext cx="5611773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Necesidad de inversión continua y formación de talento en IA.</a:t>
            </a:r>
            <a:endParaRPr lang="en-US" sz="1650" dirty="0">
              <a:latin typeface="Fraunces Medium" panose="020B060402020202020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83567" y="1768673"/>
            <a:ext cx="6306383" cy="13677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s-ES" sz="1650" dirty="0" err="1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Recooba</a:t>
            </a:r>
            <a:r>
              <a:rPr lang="es-E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 responde a una necesidad real: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s-E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tener control digital de garantías.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s-E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Sistema operativo, objetivos cumplidos, alta proyección.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650" dirty="0">
              <a:latin typeface="Fraunces Medium" panose="020B0604020202020204" charset="0"/>
            </a:endParaRPr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567" y="3376851"/>
            <a:ext cx="6306383" cy="43148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060" y="524828"/>
            <a:ext cx="6477595" cy="596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s-ES" sz="3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Índice</a:t>
            </a:r>
            <a:r>
              <a:rPr lang="en-US" sz="3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de </a:t>
            </a:r>
            <a:r>
              <a:rPr lang="es-ES" sz="3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Contenidos</a:t>
            </a:r>
            <a:endParaRPr lang="es-ES" sz="3750" dirty="0"/>
          </a:p>
        </p:txBody>
      </p:sp>
      <p:sp>
        <p:nvSpPr>
          <p:cNvPr id="4" name="Text 1"/>
          <p:cNvSpPr/>
          <p:nvPr/>
        </p:nvSpPr>
        <p:spPr>
          <a:xfrm>
            <a:off x="660439" y="2771834"/>
            <a:ext cx="6414373" cy="1526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AC1A6110-6945-4908-987A-31B728D6BE0C}"/>
              </a:ext>
            </a:extLst>
          </p:cNvPr>
          <p:cNvSpPr txBox="1"/>
          <p:nvPr/>
        </p:nvSpPr>
        <p:spPr>
          <a:xfrm>
            <a:off x="622472" y="1458073"/>
            <a:ext cx="4888089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Introducción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Objetivos del proyecto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Situación actual y problemática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Propuesta de solución: </a:t>
            </a:r>
            <a:r>
              <a:rPr kumimoji="0" lang="es-ES" altLang="es-E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Recooba</a:t>
            </a:r>
            <a:endParaRPr kumimoji="0" lang="es-ES" altLang="es-E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unces Medium" panose="020B060402020202020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Metodología de desarrollo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Avances técnicos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Evaluación de resultados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Lecciones aprendidas y mejoras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Próximos pasos</a:t>
            </a: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s-ES" altLang="es-E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Conclusión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37557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92110" y="615756"/>
            <a:ext cx="5564029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 err="1">
                <a:solidFill>
                  <a:srgbClr val="FFFFF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Introducción</a:t>
            </a:r>
            <a:endParaRPr lang="en-US" sz="3750" dirty="0">
              <a:latin typeface="Fraunces Medium" panose="020B060402020202020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417889" y="1805997"/>
            <a:ext cx="7783235" cy="1230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>
              <a:latin typeface="Fraunces Medium" panose="020B060402020202020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621" y="3525460"/>
            <a:ext cx="480536" cy="48053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40950" y="4085906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Complejidad Global</a:t>
            </a:r>
            <a:endParaRPr lang="en-US" sz="1850" dirty="0">
              <a:latin typeface="Fraunces Medium" panose="020B060402020202020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40950" y="4466092"/>
            <a:ext cx="3771424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s-ES" sz="150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Cadenas de suministro interconectadas presentan vulnerabilidades en la conservación y respaldo de productos adquiridos.</a:t>
            </a:r>
            <a:endParaRPr lang="en-US" sz="1500" dirty="0">
              <a:latin typeface="Fraunces Medium" panose="020B060402020202020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9581" y="3493113"/>
            <a:ext cx="480536" cy="48053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29581" y="3973649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Demanda Creciente</a:t>
            </a:r>
            <a:endParaRPr lang="en-US" sz="1850" dirty="0">
              <a:latin typeface="Fraunces Medium" panose="020B060402020202020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5429581" y="4466092"/>
            <a:ext cx="3771543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s-ES" sz="1500" dirty="0">
                <a:solidFill>
                  <a:srgbClr val="EBECEF"/>
                </a:solidFill>
                <a:latin typeface="Fraunces Medium" panose="020B0604020202020204" charset="0"/>
                <a:ea typeface="Epilogue" pitchFamily="34" charset="-122"/>
                <a:cs typeface="Epilogue" pitchFamily="34" charset="-120"/>
              </a:rPr>
              <a:t>Existe una creciente necesidad de personalización y almacenamiento digital confiable para respaldar documentos y compras importantes.</a:t>
            </a:r>
            <a:endParaRPr lang="en-US" sz="1500" dirty="0">
              <a:latin typeface="Fraunces Medium" panose="020B0604020202020204" charset="0"/>
            </a:endParaRPr>
          </a:p>
        </p:txBody>
      </p:sp>
      <p:sp>
        <p:nvSpPr>
          <p:cNvPr id="17" name="Rectangle 3">
            <a:extLst>
              <a:ext uri="{FF2B5EF4-FFF2-40B4-BE49-F238E27FC236}">
                <a16:creationId xmlns:a16="http://schemas.microsoft.com/office/drawing/2014/main" id="{DDEB825A-CEEC-47AC-803A-8DD55120D9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1156" y="1400296"/>
            <a:ext cx="759742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800" b="1" dirty="0" err="1">
                <a:latin typeface="Fraunces Medium" panose="020B0604020202020204" charset="0"/>
                <a:ea typeface="Fraunces Medium" pitchFamily="34" charset="-122"/>
                <a:cs typeface="Arial" panose="020B0604020202020204" pitchFamily="34" charset="0"/>
              </a:rPr>
              <a:t>Recooba</a:t>
            </a:r>
            <a:r>
              <a:rPr lang="es-ES" sz="1800" b="1" dirty="0">
                <a:latin typeface="Fraunces Medium" panose="020B0604020202020204" charset="0"/>
                <a:ea typeface="Fraunces Medium" pitchFamily="34" charset="-122"/>
                <a:cs typeface="Arial" panose="020B0604020202020204" pitchFamily="34" charset="0"/>
              </a:rPr>
              <a:t> es una aplicación basada en una arquitectura de servicios, orientada a la gestión de garantías mediante notificaciones </a:t>
            </a:r>
            <a:r>
              <a:rPr lang="es-ES" sz="1800" b="1" dirty="0" err="1">
                <a:latin typeface="Fraunces Medium" panose="020B0604020202020204" charset="0"/>
                <a:ea typeface="Fraunces Medium" pitchFamily="34" charset="-122"/>
                <a:cs typeface="Arial" panose="020B0604020202020204" pitchFamily="34" charset="0"/>
              </a:rPr>
              <a:t>calendarizadas.Nace</a:t>
            </a:r>
            <a:r>
              <a:rPr lang="es-ES" sz="1800" b="1" dirty="0">
                <a:latin typeface="Fraunces Medium" panose="020B0604020202020204" charset="0"/>
                <a:ea typeface="Fraunces Medium" pitchFamily="34" charset="-122"/>
                <a:cs typeface="Arial" panose="020B0604020202020204" pitchFamily="34" charset="0"/>
              </a:rPr>
              <a:t> de la necesidad de gestionar digitalmente boletas, garantías y documentos importantes.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s-ES" sz="1800" b="1" dirty="0">
                <a:latin typeface="Fraunces Medium" panose="020B0604020202020204" charset="0"/>
                <a:ea typeface="Fraunces Medium" pitchFamily="34" charset="-122"/>
                <a:cs typeface="Arial" panose="020B0604020202020204" pitchFamily="34" charset="0"/>
              </a:rPr>
              <a:t>El objetivo es reducir la pérdida de comprobantes, automatizar recordatorios, y facilitar el acceso a la información desde cualquier lugar mediante una app móvil intuitiva.</a:t>
            </a: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unces Medium" panose="020B060402020202020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5707"/>
            <a:ext cx="56774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Objetivos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99799"/>
            <a:ext cx="1134070" cy="176057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426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Objetivo General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3007757"/>
            <a:ext cx="48838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s-ES" sz="1600" dirty="0">
                <a:latin typeface="Fraunces Medium" panose="020B0604020202020204" charset="0"/>
              </a:rPr>
              <a:t>Desarrollar una aplicación móvil multiplataforma que permita gestionar garantías mediante alertas calendarizadas.</a:t>
            </a: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960376"/>
            <a:ext cx="1134070" cy="30078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4187190"/>
            <a:ext cx="28657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Objetivos Específicos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768334"/>
            <a:ext cx="5160525" cy="18511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latin typeface="Fraunces Medium" panose="020B0604020202020204" charset="0"/>
              </a:rPr>
              <a:t>Diseñar una arquitectura eficiente (</a:t>
            </a:r>
            <a:r>
              <a:rPr lang="es-ES" sz="1600" dirty="0" err="1">
                <a:latin typeface="Fraunces Medium" panose="020B0604020202020204" charset="0"/>
              </a:rPr>
              <a:t>Frontend</a:t>
            </a:r>
            <a:r>
              <a:rPr lang="es-ES" sz="1600" dirty="0">
                <a:latin typeface="Fraunces Medium" panose="020B0604020202020204" charset="0"/>
              </a:rPr>
              <a:t> + </a:t>
            </a:r>
            <a:r>
              <a:rPr lang="es-ES" sz="1600" dirty="0" err="1">
                <a:latin typeface="Fraunces Medium" panose="020B0604020202020204" charset="0"/>
              </a:rPr>
              <a:t>Backend</a:t>
            </a:r>
            <a:r>
              <a:rPr lang="es-ES" sz="1600" dirty="0">
                <a:latin typeface="Fraunces Medium" panose="020B0604020202020204" charset="0"/>
              </a:rPr>
              <a:t>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latin typeface="Fraunces Medium" panose="020B0604020202020204" charset="0"/>
              </a:rPr>
              <a:t>Implementar funcionalidades clave (</a:t>
            </a:r>
            <a:r>
              <a:rPr lang="es-ES" sz="1600" dirty="0" err="1">
                <a:latin typeface="Fraunces Medium" panose="020B0604020202020204" charset="0"/>
              </a:rPr>
              <a:t>login</a:t>
            </a:r>
            <a:r>
              <a:rPr lang="es-ES" sz="1600" dirty="0">
                <a:latin typeface="Fraunces Medium" panose="020B0604020202020204" charset="0"/>
              </a:rPr>
              <a:t>, agregar garantías, visualización).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latin typeface="Fraunces Medium" panose="020B0604020202020204" charset="0"/>
              </a:rPr>
              <a:t>Integrar almacenamiento y gestión de datos con </a:t>
            </a:r>
            <a:r>
              <a:rPr lang="es-ES" sz="1600" dirty="0" err="1">
                <a:latin typeface="Fraunces Medium" panose="020B0604020202020204" charset="0"/>
              </a:rPr>
              <a:t>MariaDB</a:t>
            </a:r>
            <a:r>
              <a:rPr lang="es-ES" sz="1600" dirty="0">
                <a:latin typeface="Fraunces Medium" panose="020B060402020202020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ES" sz="1600" dirty="0">
                <a:latin typeface="Fraunces Medium" panose="020B0604020202020204" charset="0"/>
              </a:rPr>
              <a:t>Validar funcionalmente el sistema con usuarios finales.</a:t>
            </a:r>
          </a:p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060" y="524828"/>
            <a:ext cx="6477595" cy="596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Situación Actual y Problemática</a:t>
            </a:r>
          </a:p>
        </p:txBody>
      </p:sp>
      <p:sp>
        <p:nvSpPr>
          <p:cNvPr id="4" name="Text 1"/>
          <p:cNvSpPr/>
          <p:nvPr/>
        </p:nvSpPr>
        <p:spPr>
          <a:xfrm>
            <a:off x="6776654" y="2199670"/>
            <a:ext cx="6414373" cy="1526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1E46E95C-FD21-4BEC-BF00-66882761F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40" y="1634728"/>
            <a:ext cx="5032534" cy="5032534"/>
          </a:xfrm>
          <a:prstGeom prst="rect">
            <a:avLst/>
          </a:prstGeom>
        </p:spPr>
      </p:pic>
      <p:sp>
        <p:nvSpPr>
          <p:cNvPr id="18" name="Rectangle 3">
            <a:extLst>
              <a:ext uri="{FF2B5EF4-FFF2-40B4-BE49-F238E27FC236}">
                <a16:creationId xmlns:a16="http://schemas.microsoft.com/office/drawing/2014/main" id="{E1D5F334-CD3E-4576-834A-0771311C7C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7734" y="823079"/>
            <a:ext cx="742062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Fraunces Medium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Gestión tradicional de garantías es manual, desorganizada y propensa a pérdidas.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No existen soluciones populares que integren 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alertas calendarizadas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, carga de documentos, y almacenamiento digital.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Esto afecta el 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cumplimiento de garantías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, el control de compras, y la organización personal.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B92E5139-33DF-474E-B9E7-5B35B5E0089E}"/>
              </a:ext>
            </a:extLst>
          </p:cNvPr>
          <p:cNvSpPr txBox="1"/>
          <p:nvPr/>
        </p:nvSpPr>
        <p:spPr>
          <a:xfrm>
            <a:off x="749300" y="654566"/>
            <a:ext cx="5905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latin typeface="Fraunces Medium" panose="020B0604020202020204" charset="0"/>
              </a:rPr>
              <a:t>Propuesta de Solución: </a:t>
            </a:r>
            <a:r>
              <a:rPr lang="es-ES" sz="3200" b="1" dirty="0" err="1">
                <a:latin typeface="Fraunces Medium" panose="020B0604020202020204" charset="0"/>
              </a:rPr>
              <a:t>Recooba</a:t>
            </a:r>
            <a:endParaRPr lang="es-419" sz="3200" b="1" dirty="0">
              <a:latin typeface="Fraunces Medium" panose="020B060402020202020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D72250D-BB39-4994-A300-365CE06AD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1529477"/>
            <a:ext cx="6240811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App desarrollada con </a:t>
            </a:r>
            <a:r>
              <a:rPr kumimoji="0" lang="es-ES" altLang="es-E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React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 Native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 + </a:t>
            </a:r>
            <a:r>
              <a:rPr kumimoji="0" lang="es-ES" altLang="es-E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MariaDB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Permite al usuario: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Iniciar sesión.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Cargar información de productos con garantía.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Adjuntar fotos del comprobante.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Establecer alertas automáticas antes del vencimiento.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Fraunces Medium" panose="020B0604020202020204" charset="0"/>
              </a:rPr>
              <a:t>Visualizar fácilmente el historial.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215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6526" y="788075"/>
            <a:ext cx="5547360" cy="693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Metodología</a:t>
            </a:r>
            <a:endParaRPr lang="en-US" sz="43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26" y="2063710"/>
            <a:ext cx="4906089" cy="49060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17676" y="1118135"/>
            <a:ext cx="7629882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s-ES" b="1" dirty="0">
                <a:latin typeface="Fraunces Medium" panose="020B0604020202020204" charset="0"/>
              </a:rPr>
              <a:t>Metodología</a:t>
            </a:r>
            <a:r>
              <a:rPr lang="es-ES" dirty="0">
                <a:latin typeface="Fraunces Medium" panose="020B0604020202020204" charset="0"/>
              </a:rPr>
              <a:t>: Scrum como Metodología Aplicada</a:t>
            </a:r>
          </a:p>
          <a:p>
            <a:r>
              <a:rPr lang="es-ES" b="1" dirty="0">
                <a:latin typeface="Fraunces Medium" panose="020B0604020202020204" charset="0"/>
              </a:rPr>
              <a:t>Iteraciones (</a:t>
            </a:r>
            <a:r>
              <a:rPr lang="es-ES" b="1" dirty="0" err="1">
                <a:latin typeface="Fraunces Medium" panose="020B0604020202020204" charset="0"/>
              </a:rPr>
              <a:t>Sprints</a:t>
            </a:r>
            <a:r>
              <a:rPr lang="es-ES" b="1" dirty="0">
                <a:latin typeface="Fraunces Medium" panose="020B0604020202020204" charset="0"/>
              </a:rPr>
              <a:t>)</a:t>
            </a:r>
            <a:r>
              <a:rPr lang="es-ES" dirty="0">
                <a:latin typeface="Fraunces Medium" panose="020B0604020202020204" charset="0"/>
              </a:rPr>
              <a:t>: El desarrollo se organizó en iteraciones breves enfocadas en la entrega continua de funcionalidades.</a:t>
            </a:r>
          </a:p>
          <a:p>
            <a:r>
              <a:rPr lang="es-ES" b="1" dirty="0">
                <a:latin typeface="Fraunces Medium" panose="020B0604020202020204" charset="0"/>
              </a:rPr>
              <a:t>Eventos Scrum utilizados</a:t>
            </a:r>
            <a:r>
              <a:rPr lang="es-ES" dirty="0">
                <a:latin typeface="Fraunces Medium" panose="020B060402020202020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Sprint </a:t>
            </a:r>
            <a:r>
              <a:rPr lang="es-ES" dirty="0" err="1">
                <a:latin typeface="Fraunces Medium" panose="020B0604020202020204" charset="0"/>
              </a:rPr>
              <a:t>Planning</a:t>
            </a:r>
            <a:endParaRPr lang="es-ES" dirty="0">
              <a:latin typeface="Fraunces Medium" panose="020B06040202020202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Fraunces Medium" panose="020B0604020202020204" charset="0"/>
              </a:rPr>
              <a:t>Daily</a:t>
            </a:r>
            <a:r>
              <a:rPr lang="es-ES" dirty="0">
                <a:latin typeface="Fraunces Medium" panose="020B0604020202020204" charset="0"/>
              </a:rPr>
              <a:t> </a:t>
            </a:r>
            <a:r>
              <a:rPr lang="es-ES" dirty="0" err="1">
                <a:latin typeface="Fraunces Medium" panose="020B0604020202020204" charset="0"/>
              </a:rPr>
              <a:t>Standup</a:t>
            </a:r>
            <a:endParaRPr lang="es-ES" dirty="0">
              <a:latin typeface="Fraunces Medium" panose="020B06040202020202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Sprint </a:t>
            </a:r>
            <a:r>
              <a:rPr lang="es-ES" dirty="0" err="1">
                <a:latin typeface="Fraunces Medium" panose="020B0604020202020204" charset="0"/>
              </a:rPr>
              <a:t>Review</a:t>
            </a:r>
            <a:endParaRPr lang="es-ES" dirty="0">
              <a:latin typeface="Fraunces Medium" panose="020B060402020202020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Sprint Retrospective</a:t>
            </a:r>
          </a:p>
          <a:p>
            <a:r>
              <a:rPr lang="es-ES" b="1" dirty="0">
                <a:latin typeface="Fraunces Medium" panose="020B0604020202020204" charset="0"/>
              </a:rPr>
              <a:t>Roles asumidos</a:t>
            </a:r>
            <a:r>
              <a:rPr lang="es-ES" dirty="0">
                <a:latin typeface="Fraunces Medium" panose="020B060402020202020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Scrum Master · </a:t>
            </a:r>
            <a:r>
              <a:rPr lang="es-ES" dirty="0" err="1">
                <a:latin typeface="Fraunces Medium" panose="020B0604020202020204" charset="0"/>
              </a:rPr>
              <a:t>Product</a:t>
            </a:r>
            <a:r>
              <a:rPr lang="es-ES" dirty="0">
                <a:latin typeface="Fraunces Medium" panose="020B0604020202020204" charset="0"/>
              </a:rPr>
              <a:t> </a:t>
            </a:r>
            <a:r>
              <a:rPr lang="es-ES" dirty="0" err="1">
                <a:latin typeface="Fraunces Medium" panose="020B0604020202020204" charset="0"/>
              </a:rPr>
              <a:t>Owner</a:t>
            </a:r>
            <a:r>
              <a:rPr lang="es-ES" dirty="0">
                <a:latin typeface="Fraunces Medium" panose="020B0604020202020204" charset="0"/>
              </a:rPr>
              <a:t> · Dev </a:t>
            </a:r>
            <a:r>
              <a:rPr lang="es-ES" dirty="0" err="1">
                <a:latin typeface="Fraunces Medium" panose="020B0604020202020204" charset="0"/>
              </a:rPr>
              <a:t>Team</a:t>
            </a:r>
            <a:r>
              <a:rPr lang="es-ES" dirty="0">
                <a:latin typeface="Fraunces Medium" panose="020B0604020202020204" charset="0"/>
              </a:rPr>
              <a:t> (centralizados por ser proyecto individual)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b="1" dirty="0">
                <a:latin typeface="Fraunces Medium" panose="020B0604020202020204" charset="0"/>
              </a:rPr>
              <a:t>Fases en Scrum aplicadas al proyecto</a:t>
            </a:r>
            <a:r>
              <a:rPr lang="es-ES" dirty="0">
                <a:latin typeface="Fraunces Medium" panose="020B060402020202020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>
                <a:latin typeface="Fraunces Medium" panose="020B0604020202020204" charset="0"/>
              </a:rPr>
              <a:t>Product</a:t>
            </a:r>
            <a:r>
              <a:rPr lang="es-ES" dirty="0">
                <a:latin typeface="Fraunces Medium" panose="020B0604020202020204" charset="0"/>
              </a:rPr>
              <a:t> Backlog (funcionalidades)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Sprint Backlog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Fraunces Medium" panose="020B0604020202020204" charset="0"/>
              </a:rPr>
              <a:t>Incrementos funcionales (ej. </a:t>
            </a:r>
            <a:r>
              <a:rPr lang="es-ES" dirty="0" err="1">
                <a:latin typeface="Fraunces Medium" panose="020B0604020202020204" charset="0"/>
              </a:rPr>
              <a:t>login</a:t>
            </a:r>
            <a:r>
              <a:rPr lang="es-ES" dirty="0">
                <a:latin typeface="Fraunces Medium" panose="020B0604020202020204" charset="0"/>
              </a:rPr>
              <a:t>, carga de garantías)</a:t>
            </a:r>
          </a:p>
        </p:txBody>
      </p:sp>
      <p:sp>
        <p:nvSpPr>
          <p:cNvPr id="5" name="Shape 2"/>
          <p:cNvSpPr/>
          <p:nvPr/>
        </p:nvSpPr>
        <p:spPr>
          <a:xfrm>
            <a:off x="6317676" y="5663922"/>
            <a:ext cx="499229" cy="499229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032509" y="5740122"/>
            <a:ext cx="295525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Diseño de Investigación</a:t>
            </a:r>
            <a:endParaRPr lang="en-US" sz="2150" dirty="0">
              <a:latin typeface="Fraunces Medium" panose="020B060402020202020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060250" y="6300310"/>
            <a:ext cx="2955250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1600" dirty="0">
                <a:latin typeface="Fraunces Medium" panose="020B0604020202020204" charset="0"/>
              </a:rPr>
              <a:t>Se adoptó un enfoque mixto (cuantitativo y cualitativo) para validar funcionalmente el sistema con encuestas y entrevistas.</a:t>
            </a:r>
            <a:endParaRPr lang="en-US" sz="1700" dirty="0">
              <a:latin typeface="Fraunces Medium" panose="020B060402020202020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10271266" y="5663922"/>
            <a:ext cx="499229" cy="499229"/>
          </a:xfrm>
          <a:prstGeom prst="roundRect">
            <a:avLst>
              <a:gd name="adj" fmla="val 18668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986098" y="5740122"/>
            <a:ext cx="280725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BECEF"/>
                </a:solidFill>
                <a:latin typeface="Fraunces Medium" panose="020B0604020202020204" charset="0"/>
                <a:ea typeface="Fraunces Medium" pitchFamily="34" charset="-122"/>
                <a:cs typeface="Fraunces Medium" pitchFamily="34" charset="-120"/>
              </a:rPr>
              <a:t>Recolección de Datos</a:t>
            </a:r>
            <a:endParaRPr lang="en-US" sz="2150" dirty="0">
              <a:latin typeface="Fraunces Medium" panose="020B060402020202020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898624" y="6313564"/>
            <a:ext cx="2955250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s-ES" sz="1600" dirty="0">
                <a:latin typeface="Fraunces Medium" panose="020B0604020202020204" charset="0"/>
              </a:rPr>
              <a:t>Entrevistas a expertos y encuestas a usuarios potenciales.</a:t>
            </a:r>
            <a:endParaRPr lang="en-US" sz="1700" dirty="0">
              <a:latin typeface="Fraunces Medium" panose="020B0604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CA2F833-F001-4C7A-8D90-B682CB2E4780}"/>
              </a:ext>
            </a:extLst>
          </p:cNvPr>
          <p:cNvSpPr txBox="1"/>
          <p:nvPr/>
        </p:nvSpPr>
        <p:spPr>
          <a:xfrm>
            <a:off x="1219200" y="609600"/>
            <a:ext cx="656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>
                <a:latin typeface="Fraunces Medium" panose="020B0604020202020204" charset="0"/>
              </a:rPr>
              <a:t>Avances técnicos y  Desarrollo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8ECEB91-538A-43A8-8BA8-3F8D2703FAC6}"/>
              </a:ext>
            </a:extLst>
          </p:cNvPr>
          <p:cNvSpPr txBox="1"/>
          <p:nvPr/>
        </p:nvSpPr>
        <p:spPr>
          <a:xfrm>
            <a:off x="1492469" y="1271752"/>
            <a:ext cx="53655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Fraunces Medium" panose="020B0604020202020204" charset="0"/>
              </a:rPr>
              <a:t>Sistema funcional:</a:t>
            </a:r>
          </a:p>
          <a:p>
            <a:r>
              <a:rPr lang="es-ES" dirty="0">
                <a:latin typeface="Fraunces Medium" panose="020B0604020202020204" charset="0"/>
              </a:rPr>
              <a:t>- </a:t>
            </a:r>
            <a:r>
              <a:rPr lang="es-ES" dirty="0" err="1">
                <a:latin typeface="Fraunces Medium" panose="020B0604020202020204" charset="0"/>
              </a:rPr>
              <a:t>Login</a:t>
            </a:r>
            <a:r>
              <a:rPr lang="es-ES" dirty="0">
                <a:latin typeface="Fraunces Medium" panose="020B0604020202020204" charset="0"/>
              </a:rPr>
              <a:t> con validación en base de datos</a:t>
            </a:r>
          </a:p>
          <a:p>
            <a:r>
              <a:rPr lang="es-ES" dirty="0">
                <a:latin typeface="Fraunces Medium" panose="020B0604020202020204" charset="0"/>
              </a:rPr>
              <a:t>- Carga de garantías</a:t>
            </a:r>
          </a:p>
          <a:p>
            <a:r>
              <a:rPr lang="es-ES" dirty="0">
                <a:latin typeface="Fraunces Medium" panose="020B0604020202020204" charset="0"/>
              </a:rPr>
              <a:t>- Visualización de garantías activas</a:t>
            </a:r>
          </a:p>
          <a:p>
            <a:r>
              <a:rPr lang="es-ES" dirty="0">
                <a:latin typeface="Fraunces Medium" panose="020B0604020202020204" charset="0"/>
              </a:rPr>
              <a:t>Entorno conectado y autenticación lista</a:t>
            </a:r>
          </a:p>
        </p:txBody>
      </p:sp>
    </p:spTree>
    <p:extLst>
      <p:ext uri="{BB962C8B-B14F-4D97-AF65-F5344CB8AC3E}">
        <p14:creationId xmlns:p14="http://schemas.microsoft.com/office/powerpoint/2010/main" val="392309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C185034-926C-48A8-BC07-CD11D62FAAA7}"/>
              </a:ext>
            </a:extLst>
          </p:cNvPr>
          <p:cNvSpPr txBox="1"/>
          <p:nvPr/>
        </p:nvSpPr>
        <p:spPr>
          <a:xfrm>
            <a:off x="1765300" y="685800"/>
            <a:ext cx="589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>
                <a:latin typeface="Fraunces Medium" panose="020B0604020202020204" charset="0"/>
              </a:rPr>
              <a:t>Evaluación de resultados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0A3ED7B-B567-490B-B2FA-35C500E75D88}"/>
              </a:ext>
            </a:extLst>
          </p:cNvPr>
          <p:cNvSpPr txBox="1"/>
          <p:nvPr/>
        </p:nvSpPr>
        <p:spPr>
          <a:xfrm>
            <a:off x="1229710" y="1429407"/>
            <a:ext cx="116875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Fraunces Medium" panose="020B0604020202020204" charset="0"/>
              </a:rPr>
              <a:t>Duración estimada: 3 meses</a:t>
            </a:r>
          </a:p>
          <a:p>
            <a:r>
              <a:rPr lang="es-ES" dirty="0">
                <a:latin typeface="Fraunces Medium" panose="020B0604020202020204" charset="0"/>
              </a:rPr>
              <a:t>Duración real: 4 meses</a:t>
            </a:r>
          </a:p>
          <a:p>
            <a:r>
              <a:rPr lang="es-ES" dirty="0">
                <a:latin typeface="Fraunces Medium" panose="020B0604020202020204" charset="0"/>
              </a:rPr>
              <a:t>Desvíos:</a:t>
            </a:r>
          </a:p>
          <a:p>
            <a:r>
              <a:rPr lang="es-ES" dirty="0">
                <a:latin typeface="Fraunces Medium" panose="020B0604020202020204" charset="0"/>
              </a:rPr>
              <a:t>- Problemas de compilación con </a:t>
            </a:r>
            <a:r>
              <a:rPr lang="es-ES" dirty="0" err="1">
                <a:latin typeface="Fraunces Medium" panose="020B0604020202020204" charset="0"/>
              </a:rPr>
              <a:t>Gradle</a:t>
            </a:r>
            <a:endParaRPr lang="es-ES" dirty="0">
              <a:latin typeface="Fraunces Medium" panose="020B0604020202020204" charset="0"/>
            </a:endParaRPr>
          </a:p>
          <a:p>
            <a:r>
              <a:rPr lang="es-ES" dirty="0">
                <a:latin typeface="Fraunces Medium" panose="020B0604020202020204" charset="0"/>
              </a:rPr>
              <a:t>- Complejidad en integración base de datos</a:t>
            </a:r>
          </a:p>
          <a:p>
            <a:r>
              <a:rPr lang="es-ES" dirty="0">
                <a:latin typeface="Fraunces Medium" panose="020B0604020202020204" charset="0"/>
              </a:rPr>
              <a:t>Recursos Humanos:</a:t>
            </a:r>
          </a:p>
          <a:p>
            <a:r>
              <a:rPr lang="es-ES" dirty="0">
                <a:latin typeface="Fraunces Medium" panose="020B0604020202020204" charset="0"/>
              </a:rPr>
              <a:t>- Desarrollador: 1 (Renzo)</a:t>
            </a:r>
          </a:p>
          <a:p>
            <a:r>
              <a:rPr lang="es-ES" dirty="0">
                <a:latin typeface="Fraunces Medium" panose="020B0604020202020204" charset="0"/>
              </a:rPr>
              <a:t>- Validadores: 2 </a:t>
            </a:r>
            <a:r>
              <a:rPr lang="es-ES" dirty="0" err="1">
                <a:latin typeface="Fraunces Medium" panose="020B0604020202020204" charset="0"/>
              </a:rPr>
              <a:t>testers</a:t>
            </a:r>
            <a:r>
              <a:rPr lang="es-ES" dirty="0">
                <a:latin typeface="Fraunces Medium" panose="020B0604020202020204" charset="0"/>
              </a:rPr>
              <a:t> funcionales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417143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693</Words>
  <Application>Microsoft Office PowerPoint</Application>
  <PresentationFormat>Personalizado</PresentationFormat>
  <Paragraphs>120</Paragraphs>
  <Slides>12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Fraunces Medium</vt:lpstr>
      <vt:lpstr>Arial</vt:lpstr>
      <vt:lpstr>Calibri</vt:lpstr>
      <vt:lpstr>Calibri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Renzo Gomez</cp:lastModifiedBy>
  <cp:revision>10</cp:revision>
  <dcterms:created xsi:type="dcterms:W3CDTF">2025-06-30T04:33:36Z</dcterms:created>
  <dcterms:modified xsi:type="dcterms:W3CDTF">2025-06-30T19:27:03Z</dcterms:modified>
</cp:coreProperties>
</file>